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4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a:pPr>
            <a:r>
              <a:rPr lang="en-US"/>
              <a:t>Numbers in Qualitative study</a:t>
            </a:r>
          </a:p>
        </c:rich>
      </c:tx>
    </c:title>
    <c:view3D>
      <c:rAngAx val="1"/>
    </c:view3D>
    <c:plotArea>
      <c:layout/>
      <c:bar3DChart>
        <c:barDir val="col"/>
        <c:grouping val="clustered"/>
        <c:ser>
          <c:idx val="0"/>
          <c:order val="0"/>
          <c:cat>
            <c:strRef>
              <c:f>Sheet3!$A$5:$C$5</c:f>
              <c:strCache>
                <c:ptCount val="3"/>
                <c:pt idx="0">
                  <c:v>Pregnancy Q</c:v>
                </c:pt>
                <c:pt idx="1">
                  <c:v>Under 6m Q</c:v>
                </c:pt>
                <c:pt idx="2">
                  <c:v>6m-4 Q</c:v>
                </c:pt>
              </c:strCache>
            </c:strRef>
          </c:cat>
          <c:val>
            <c:numRef>
              <c:f>Sheet3!$A$6:$C$6</c:f>
              <c:numCache>
                <c:formatCode>General</c:formatCode>
                <c:ptCount val="3"/>
              </c:numCache>
            </c:numRef>
          </c:val>
        </c:ser>
        <c:ser>
          <c:idx val="1"/>
          <c:order val="1"/>
          <c:cat>
            <c:strRef>
              <c:f>Sheet3!$A$5:$C$5</c:f>
              <c:strCache>
                <c:ptCount val="3"/>
                <c:pt idx="0">
                  <c:v>Pregnancy Q</c:v>
                </c:pt>
                <c:pt idx="1">
                  <c:v>Under 6m Q</c:v>
                </c:pt>
                <c:pt idx="2">
                  <c:v>6m-4 Q</c:v>
                </c:pt>
              </c:strCache>
            </c:strRef>
          </c:cat>
          <c:val>
            <c:numRef>
              <c:f>Sheet3!$A$7:$C$7</c:f>
              <c:numCache>
                <c:formatCode>General</c:formatCode>
                <c:ptCount val="3"/>
                <c:pt idx="0">
                  <c:v>42</c:v>
                </c:pt>
                <c:pt idx="1">
                  <c:v>43</c:v>
                </c:pt>
                <c:pt idx="2">
                  <c:v>61</c:v>
                </c:pt>
              </c:numCache>
            </c:numRef>
          </c:val>
        </c:ser>
        <c:shape val="cylinder"/>
        <c:axId val="31007104"/>
        <c:axId val="31009024"/>
        <c:axId val="0"/>
      </c:bar3DChart>
      <c:catAx>
        <c:axId val="31007104"/>
        <c:scaling>
          <c:orientation val="minMax"/>
        </c:scaling>
        <c:axPos val="b"/>
        <c:tickLblPos val="nextTo"/>
        <c:crossAx val="31009024"/>
        <c:crosses val="autoZero"/>
        <c:auto val="1"/>
        <c:lblAlgn val="ctr"/>
        <c:lblOffset val="100"/>
      </c:catAx>
      <c:valAx>
        <c:axId val="31009024"/>
        <c:scaling>
          <c:orientation val="minMax"/>
        </c:scaling>
        <c:axPos val="l"/>
        <c:majorGridlines/>
        <c:title>
          <c:tx>
            <c:rich>
              <a:bodyPr rot="-5400000" vert="horz"/>
              <a:lstStyle/>
              <a:p>
                <a:pPr>
                  <a:defRPr/>
                </a:pPr>
                <a:r>
                  <a:rPr lang="en-US"/>
                  <a:t>Numbers</a:t>
                </a:r>
              </a:p>
            </c:rich>
          </c:tx>
        </c:title>
        <c:numFmt formatCode="General" sourceLinked="1"/>
        <c:tickLblPos val="nextTo"/>
        <c:crossAx val="31007104"/>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a:pPr>
            <a:r>
              <a:rPr lang="en-US"/>
              <a:t> Healthy start vouchers &amp; vitamins</a:t>
            </a:r>
          </a:p>
        </c:rich>
      </c:tx>
    </c:title>
    <c:view3D>
      <c:rAngAx val="1"/>
    </c:view3D>
    <c:plotArea>
      <c:layout/>
      <c:bar3DChart>
        <c:barDir val="col"/>
        <c:grouping val="clustered"/>
        <c:ser>
          <c:idx val="0"/>
          <c:order val="0"/>
          <c:cat>
            <c:strRef>
              <c:f>Sheet2!$A$6:$C$6</c:f>
              <c:strCache>
                <c:ptCount val="3"/>
                <c:pt idx="0">
                  <c:v>Total poulation </c:v>
                </c:pt>
                <c:pt idx="1">
                  <c:v>Number receiving</c:v>
                </c:pt>
                <c:pt idx="2">
                  <c:v>Number claiming vitamins</c:v>
                </c:pt>
              </c:strCache>
            </c:strRef>
          </c:cat>
          <c:val>
            <c:numRef>
              <c:f>Sheet2!$A$7:$C$7</c:f>
              <c:numCache>
                <c:formatCode>General</c:formatCode>
                <c:ptCount val="3"/>
                <c:pt idx="0">
                  <c:v>146</c:v>
                </c:pt>
                <c:pt idx="1">
                  <c:v>26</c:v>
                </c:pt>
                <c:pt idx="2">
                  <c:v>12</c:v>
                </c:pt>
              </c:numCache>
            </c:numRef>
          </c:val>
        </c:ser>
        <c:shape val="cylinder"/>
        <c:axId val="31092736"/>
        <c:axId val="31094272"/>
        <c:axId val="0"/>
      </c:bar3DChart>
      <c:catAx>
        <c:axId val="31092736"/>
        <c:scaling>
          <c:orientation val="minMax"/>
        </c:scaling>
        <c:axPos val="b"/>
        <c:tickLblPos val="nextTo"/>
        <c:crossAx val="31094272"/>
        <c:crosses val="autoZero"/>
        <c:auto val="1"/>
        <c:lblAlgn val="ctr"/>
        <c:lblOffset val="100"/>
      </c:catAx>
      <c:valAx>
        <c:axId val="31094272"/>
        <c:scaling>
          <c:orientation val="minMax"/>
        </c:scaling>
        <c:axPos val="l"/>
        <c:majorGridlines/>
        <c:title>
          <c:tx>
            <c:rich>
              <a:bodyPr rot="-5400000" vert="horz"/>
              <a:lstStyle/>
              <a:p>
                <a:pPr>
                  <a:defRPr/>
                </a:pPr>
                <a:r>
                  <a:rPr lang="en-US"/>
                  <a:t>Numbers</a:t>
                </a:r>
              </a:p>
            </c:rich>
          </c:tx>
        </c:title>
        <c:numFmt formatCode="General" sourceLinked="1"/>
        <c:tickLblPos val="nextTo"/>
        <c:crossAx val="31092736"/>
        <c:crosses val="autoZero"/>
        <c:crossBetween val="between"/>
      </c:valAx>
    </c:plotArea>
    <c:plotVisOnly val="1"/>
  </c:chart>
  <c:externalData r:id="rId1"/>
</c:chartSpace>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919265A-D8D5-415E-87C1-1AF3673FB640}" type="datetimeFigureOut">
              <a:rPr lang="en-US"/>
              <a:pPr>
                <a:defRPr/>
              </a:pPr>
              <a:t>7/5/2011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D5A337B-51CE-43C2-B377-044F120F79A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06F0D9-37AD-41B5-B1A8-99BACF93EC59}"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1647DE5-9C2D-439D-853E-C9400AD4C023}" type="slidenum">
              <a:rPr lang="en-US"/>
              <a:pPr fontAlgn="base">
                <a:spcBef>
                  <a:spcPct val="0"/>
                </a:spcBef>
                <a:spcAft>
                  <a:spcPct val="0"/>
                </a:spcAft>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Settings include Children centres, Health Centres, Nursery class, GP surgery, Large supermarket on a high street, Antenatal clinic</a:t>
            </a:r>
          </a:p>
          <a:p>
            <a:pPr>
              <a:spcBef>
                <a:spcPct val="0"/>
              </a:spcBef>
            </a:pPr>
            <a:r>
              <a:rPr lang="en-GB" smtClean="0"/>
              <a:t>Areas include Manchester, Bolton, Rochdale </a:t>
            </a:r>
          </a:p>
          <a:p>
            <a:pPr>
              <a:spcBef>
                <a:spcPct val="0"/>
              </a:spcBef>
            </a:pPr>
            <a:r>
              <a:rPr lang="en-GB" smtClean="0"/>
              <a:t>Three questionnaires – pregnant woman, child under six months &amp; woman upto one year, child over 6 months and under 4 years</a:t>
            </a:r>
            <a:endParaRPr lang="en-US" smtClean="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F75F84-BB5E-472B-A061-C116EB0F1EAA}" type="slidenum">
              <a:rPr lang="en-US"/>
              <a:pPr fontAlgn="base">
                <a:spcBef>
                  <a:spcPct val="0"/>
                </a:spcBef>
                <a:spcAft>
                  <a:spcPct val="0"/>
                </a:spcAft>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3CC5F66-E1B3-469E-93CB-E9B95FDC32AA}" type="slidenum">
              <a:rPr lang="en-US"/>
              <a:pPr fontAlgn="base">
                <a:spcBef>
                  <a:spcPct val="0"/>
                </a:spcBef>
                <a:spcAft>
                  <a:spcPct val="0"/>
                </a:spcAft>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All women in pregnancy who received HS used the vitamins (except one gestational diabetic mother)</a:t>
            </a:r>
          </a:p>
          <a:p>
            <a:pPr>
              <a:spcBef>
                <a:spcPct val="0"/>
              </a:spcBef>
            </a:pPr>
            <a:r>
              <a:rPr lang="en-GB" smtClean="0"/>
              <a:t>10 parents of the 61 who were 6m plus bought vitamins</a:t>
            </a:r>
          </a:p>
          <a:p>
            <a:pPr>
              <a:spcBef>
                <a:spcPct val="0"/>
              </a:spcBef>
            </a:pPr>
            <a:r>
              <a:rPr lang="en-GB" smtClean="0"/>
              <a:t>Of these 3 were claiming Healthy Start</a:t>
            </a:r>
          </a:p>
          <a:p>
            <a:pPr>
              <a:spcBef>
                <a:spcPct val="0"/>
              </a:spcBef>
            </a:pPr>
            <a:r>
              <a:rPr lang="en-GB" smtClean="0"/>
              <a:t>12 claim vitamins leaving a further 11 who neither give HS vitamins or bought vitamins</a:t>
            </a:r>
            <a:endParaRPr lang="en-US" smtClean="0"/>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EDDA70-5566-4E82-90A9-5477F2623C92}"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7B303B-0A9E-4586-965D-01AB255827C1}"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1EF2CAC-742A-4567-AA4D-9607C53A6BA3}" type="slidenum">
              <a:rPr lang="en-US"/>
              <a:pPr fontAlgn="base">
                <a:spcBef>
                  <a:spcPct val="0"/>
                </a:spcBef>
                <a:spcAft>
                  <a:spcPct val="0"/>
                </a:spcAft>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EA1E3E-6314-4B32-B37C-D2DD1042B2CB}" type="slidenum">
              <a:rPr lang="en-US"/>
              <a:pPr fontAlgn="base">
                <a:spcBef>
                  <a:spcPct val="0"/>
                </a:spcBef>
                <a:spcAft>
                  <a:spcPct val="0"/>
                </a:spcAft>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During the course of conversations it became apparent that there was not one policy regarding Vitamin D. Pregnant women and children were treated in these four ways depending on the clinician</a:t>
            </a:r>
          </a:p>
          <a:p>
            <a:pPr>
              <a:spcBef>
                <a:spcPct val="0"/>
              </a:spcBef>
            </a:pPr>
            <a:r>
              <a:rPr lang="en-GB" smtClean="0"/>
              <a:t>Need a GM evidence based policy</a:t>
            </a:r>
          </a:p>
          <a:p>
            <a:pPr>
              <a:spcBef>
                <a:spcPct val="0"/>
              </a:spcBef>
            </a:pPr>
            <a:r>
              <a:rPr lang="en-GB" smtClean="0"/>
              <a:t>NICE evidence - </a:t>
            </a:r>
            <a:endParaRPr lang="en-US" smtClean="0"/>
          </a:p>
        </p:txBody>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6330F2-9AF3-4E0D-9929-9B6367B50EF6}"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22DA9E-43B7-465A-90F6-3E89FE27CC91}"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87196F2-9595-4803-9AB8-8E6516BC8F1A}" type="datetimeFigureOut">
              <a:rPr lang="en-US"/>
              <a:pPr>
                <a:defRPr/>
              </a:pPr>
              <a:t>7/5/2011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21C568-07C2-4D97-AE68-7E5EE4C5E77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504F490-194D-4FB8-B1D4-02AB0927D49B}" type="datetimeFigureOut">
              <a:rPr lang="en-US"/>
              <a:pPr>
                <a:defRPr/>
              </a:pPr>
              <a:t>7/5/2011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7C66008-2538-4A8A-840D-122D2FDA4F9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322DCAD-1A5C-4F87-A231-144623781689}" type="datetimeFigureOut">
              <a:rPr lang="en-US"/>
              <a:pPr>
                <a:defRPr/>
              </a:pPr>
              <a:t>7/5/2011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874FDC-DF04-47C4-AA44-508CE7DB4E4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1821E33-18AE-4AFF-88A4-ED35E4C5FB26}" type="datetimeFigureOut">
              <a:rPr lang="en-US"/>
              <a:pPr>
                <a:defRPr/>
              </a:pPr>
              <a:t>7/5/2011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92CE61-69B3-41B8-ABD3-0C1B85DAF85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F54A77E-CF63-4383-A340-B86EEB90E82D}" type="datetimeFigureOut">
              <a:rPr lang="en-US"/>
              <a:pPr>
                <a:defRPr/>
              </a:pPr>
              <a:t>7/5/2011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BA51C9-B1B5-4A5C-A66A-0A0383E75A1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BC34797-8277-4ACA-ACB7-450533F701CA}" type="datetimeFigureOut">
              <a:rPr lang="en-US"/>
              <a:pPr>
                <a:defRPr/>
              </a:pPr>
              <a:t>7/5/2011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44A1015-F33C-40CF-B1D7-73E7BD958F1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BB4863F-D158-4AD8-9C77-D17D5C49BADA}" type="datetimeFigureOut">
              <a:rPr lang="en-US"/>
              <a:pPr>
                <a:defRPr/>
              </a:pPr>
              <a:t>7/5/2011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8296106-7B7E-46BF-9F90-D22AFBD3A7D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422C92D-18CD-459A-89F8-1E4379A8502C}" type="datetimeFigureOut">
              <a:rPr lang="en-US"/>
              <a:pPr>
                <a:defRPr/>
              </a:pPr>
              <a:t>7/5/2011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F15A0C9-5221-483A-A89D-C4165B829B7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A641CD8-6285-423E-8EA2-22B3C3D7F04F}" type="datetimeFigureOut">
              <a:rPr lang="en-US"/>
              <a:pPr>
                <a:defRPr/>
              </a:pPr>
              <a:t>7/5/2011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3A497FC-3D3A-484F-BF87-0EF0297C39D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6EB969F-961F-4100-91FB-67CB4DB14920}" type="datetimeFigureOut">
              <a:rPr lang="en-US"/>
              <a:pPr>
                <a:defRPr/>
              </a:pPr>
              <a:t>7/5/2011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4EB725C-4E13-47A3-B006-6E23B9A924D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5050E9D-2C89-4B5C-A5C3-602A2C583790}" type="datetimeFigureOut">
              <a:rPr lang="en-US"/>
              <a:pPr>
                <a:defRPr/>
              </a:pPr>
              <a:t>7/5/2011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D84797-88EC-415D-A584-77EE73E3536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22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22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7D1DB889-C906-4492-83D8-B2BCFDAFD534}" type="datetimeFigureOut">
              <a:rPr lang="en-US"/>
              <a:pPr>
                <a:defRPr/>
              </a:pPr>
              <a:t>7/5/2011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15D857D9-443C-4D39-B981-DC5E180A4F1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oleObject" Target="../embeddings/oleObject20.bin"/><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oleObject" Target="../embeddings/oleObject9.bin"/><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oleObject" Target="../embeddings/oleObject18.bin"/><Relationship Id="rId4" Type="http://schemas.openxmlformats.org/officeDocument/2006/relationships/oleObject" Target="../embeddings/oleObject1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1"/>
          <p:cNvSpPr>
            <a:spLocks noGrp="1"/>
          </p:cNvSpPr>
          <p:nvPr>
            <p:ph type="ctrTitle"/>
          </p:nvPr>
        </p:nvSpPr>
        <p:spPr/>
        <p:txBody>
          <a:bodyPr/>
          <a:lstStyle/>
          <a:p>
            <a:r>
              <a:rPr lang="en-GB" smtClean="0"/>
              <a:t>Are parents getting advice about Healthy Start and Vitamin D?</a:t>
            </a:r>
            <a:endParaRPr lang="en-US" smtClean="0"/>
          </a:p>
        </p:txBody>
      </p:sp>
      <p:sp>
        <p:nvSpPr>
          <p:cNvPr id="24580" name="Subtitle 2"/>
          <p:cNvSpPr>
            <a:spLocks noGrp="1"/>
          </p:cNvSpPr>
          <p:nvPr>
            <p:ph type="subTitle" idx="1"/>
          </p:nvPr>
        </p:nvSpPr>
        <p:spPr/>
        <p:txBody>
          <a:bodyPr/>
          <a:lstStyle/>
          <a:p>
            <a:r>
              <a:rPr lang="en-GB" smtClean="0">
                <a:solidFill>
                  <a:schemeClr val="tx1"/>
                </a:solidFill>
              </a:rPr>
              <a:t>Jan Dawson</a:t>
            </a:r>
          </a:p>
          <a:p>
            <a:r>
              <a:rPr lang="en-GB" smtClean="0">
                <a:solidFill>
                  <a:schemeClr val="tx1"/>
                </a:solidFill>
              </a:rPr>
              <a:t>Caroline Smith</a:t>
            </a:r>
            <a:endParaRPr lang="en-US" smtClean="0">
              <a:solidFill>
                <a:schemeClr val="tx1"/>
              </a:solidFill>
            </a:endParaRPr>
          </a:p>
        </p:txBody>
      </p:sp>
      <p:graphicFrame>
        <p:nvGraphicFramePr>
          <p:cNvPr id="24578" name="Object 2"/>
          <p:cNvGraphicFramePr>
            <a:graphicFrameLocks noChangeAspect="1"/>
          </p:cNvGraphicFramePr>
          <p:nvPr/>
        </p:nvGraphicFramePr>
        <p:xfrm>
          <a:off x="611188" y="6337300"/>
          <a:ext cx="1130300" cy="261938"/>
        </p:xfrm>
        <a:graphic>
          <a:graphicData uri="http://schemas.openxmlformats.org/presentationml/2006/ole">
            <p:oleObj spid="_x0000_s24578" r:id="rId4" imgW="9600000" imgH="1028844" progId="">
              <p:embed/>
            </p:oleObj>
          </a:graphicData>
        </a:graphic>
      </p:graphicFrame>
      <p:graphicFrame>
        <p:nvGraphicFramePr>
          <p:cNvPr id="24577" name="Object 1"/>
          <p:cNvGraphicFramePr>
            <a:graphicFrameLocks noChangeAspect="1"/>
          </p:cNvGraphicFramePr>
          <p:nvPr/>
        </p:nvGraphicFramePr>
        <p:xfrm>
          <a:off x="1835150" y="6237288"/>
          <a:ext cx="762000" cy="504825"/>
        </p:xfrm>
        <a:graphic>
          <a:graphicData uri="http://schemas.openxmlformats.org/presentationml/2006/ole">
            <p:oleObj spid="_x0000_s24577" r:id="rId5" imgW="6287378" imgH="4191585" progId="">
              <p:embed/>
            </p:oleObj>
          </a:graphicData>
        </a:graphic>
      </p:graphicFrame>
      <p:sp>
        <p:nvSpPr>
          <p:cNvPr id="24581"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24582"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Possible next steps depending on HIA</a:t>
            </a:r>
            <a:endParaRPr lang="en-US" dirty="0"/>
          </a:p>
        </p:txBody>
      </p:sp>
      <p:sp>
        <p:nvSpPr>
          <p:cNvPr id="1028" name="Content Placeholder 2"/>
          <p:cNvSpPr>
            <a:spLocks noGrp="1"/>
          </p:cNvSpPr>
          <p:nvPr>
            <p:ph idx="1"/>
          </p:nvPr>
        </p:nvSpPr>
        <p:spPr/>
        <p:txBody>
          <a:bodyPr/>
          <a:lstStyle/>
          <a:p>
            <a:r>
              <a:rPr lang="en-GB" smtClean="0"/>
              <a:t>Public campaign to raise awareness of vitamin D and Healthy Start</a:t>
            </a:r>
          </a:p>
          <a:p>
            <a:r>
              <a:rPr lang="en-GB" smtClean="0"/>
              <a:t>Systematic training programme for all social care and NHS professionals including CPD</a:t>
            </a:r>
          </a:p>
          <a:p>
            <a:r>
              <a:rPr lang="en-GB" smtClean="0"/>
              <a:t>Student training</a:t>
            </a:r>
          </a:p>
          <a:p>
            <a:r>
              <a:rPr lang="en-GB" smtClean="0"/>
              <a:t>Work with Department of Health around vouchers</a:t>
            </a:r>
            <a:endParaRPr lang="en-US" smtClean="0"/>
          </a:p>
        </p:txBody>
      </p:sp>
      <p:graphicFrame>
        <p:nvGraphicFramePr>
          <p:cNvPr id="1026" name="Object 2"/>
          <p:cNvGraphicFramePr>
            <a:graphicFrameLocks noChangeAspect="1"/>
          </p:cNvGraphicFramePr>
          <p:nvPr/>
        </p:nvGraphicFramePr>
        <p:xfrm>
          <a:off x="250825" y="6299200"/>
          <a:ext cx="1296988" cy="300038"/>
        </p:xfrm>
        <a:graphic>
          <a:graphicData uri="http://schemas.openxmlformats.org/presentationml/2006/ole">
            <p:oleObj spid="_x0000_s1026" r:id="rId4" imgW="9600000" imgH="1028844" progId="">
              <p:embed/>
            </p:oleObj>
          </a:graphicData>
        </a:graphic>
      </p:graphicFrame>
      <p:graphicFrame>
        <p:nvGraphicFramePr>
          <p:cNvPr id="1025" name="Object 1"/>
          <p:cNvGraphicFramePr>
            <a:graphicFrameLocks noChangeAspect="1"/>
          </p:cNvGraphicFramePr>
          <p:nvPr/>
        </p:nvGraphicFramePr>
        <p:xfrm>
          <a:off x="1692275" y="6288088"/>
          <a:ext cx="576263" cy="382587"/>
        </p:xfrm>
        <a:graphic>
          <a:graphicData uri="http://schemas.openxmlformats.org/presentationml/2006/ole">
            <p:oleObj spid="_x0000_s1025" r:id="rId5" imgW="6287378" imgH="4191585" progId="">
              <p:embed/>
            </p:oleObj>
          </a:graphicData>
        </a:graphic>
      </p:graphicFrame>
      <p:sp>
        <p:nvSpPr>
          <p:cNvPr id="1029"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1030"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p:cNvSpPr>
            <a:spLocks noGrp="1"/>
          </p:cNvSpPr>
          <p:nvPr>
            <p:ph type="title"/>
          </p:nvPr>
        </p:nvSpPr>
        <p:spPr/>
        <p:txBody>
          <a:bodyPr/>
          <a:lstStyle/>
          <a:p>
            <a:r>
              <a:rPr lang="en-GB" smtClean="0"/>
              <a:t>Qualitative study of parent’s views</a:t>
            </a:r>
            <a:endParaRPr lang="en-US" smtClean="0"/>
          </a:p>
        </p:txBody>
      </p:sp>
      <p:sp>
        <p:nvSpPr>
          <p:cNvPr id="3" name="Content Placeholder 2"/>
          <p:cNvSpPr>
            <a:spLocks noGrp="1"/>
          </p:cNvSpPr>
          <p:nvPr>
            <p:ph idx="1"/>
          </p:nvPr>
        </p:nvSpPr>
        <p:spPr>
          <a:xfrm>
            <a:off x="684213" y="1600200"/>
            <a:ext cx="8135937" cy="4708525"/>
          </a:xfrm>
        </p:spPr>
        <p:txBody>
          <a:bodyPr rtlCol="0">
            <a:normAutofit lnSpcReduction="10000"/>
          </a:bodyPr>
          <a:lstStyle/>
          <a:p>
            <a:pPr fontAlgn="auto">
              <a:spcAft>
                <a:spcPts val="0"/>
              </a:spcAft>
              <a:buFont typeface="Arial" pitchFamily="34" charset="0"/>
              <a:buChar char="•"/>
              <a:defRPr/>
            </a:pPr>
            <a:r>
              <a:rPr lang="en-GB" dirty="0" smtClean="0"/>
              <a:t>To gather parent’s views on advice &amp; where they would like to obtain their vitamins as part of Greater Manchester work on Healthy Start</a:t>
            </a:r>
          </a:p>
          <a:p>
            <a:pPr fontAlgn="auto">
              <a:spcAft>
                <a:spcPts val="0"/>
              </a:spcAft>
              <a:buFont typeface="Arial" pitchFamily="34" charset="0"/>
              <a:buChar char="•"/>
              <a:defRPr/>
            </a:pPr>
            <a:r>
              <a:rPr lang="en-GB" dirty="0" smtClean="0"/>
              <a:t>146 parents &amp; parents-to-be questioned across GM</a:t>
            </a:r>
          </a:p>
          <a:p>
            <a:pPr fontAlgn="auto">
              <a:spcAft>
                <a:spcPts val="0"/>
              </a:spcAft>
              <a:buFont typeface="Arial" pitchFamily="34" charset="0"/>
              <a:buChar char="•"/>
              <a:defRPr/>
            </a:pPr>
            <a:r>
              <a:rPr lang="en-GB" dirty="0" smtClean="0"/>
              <a:t>Different settings and areas over past month</a:t>
            </a:r>
          </a:p>
          <a:p>
            <a:pPr fontAlgn="auto">
              <a:spcAft>
                <a:spcPts val="0"/>
              </a:spcAft>
              <a:buFont typeface="Arial" pitchFamily="34" charset="0"/>
              <a:buChar char="•"/>
              <a:defRPr/>
            </a:pPr>
            <a:r>
              <a:rPr lang="en-GB" dirty="0" smtClean="0"/>
              <a:t>One of three questionnaires completed by face to face contact</a:t>
            </a:r>
          </a:p>
          <a:p>
            <a:pPr fontAlgn="auto">
              <a:spcAft>
                <a:spcPts val="0"/>
              </a:spcAft>
              <a:buFont typeface="Arial" pitchFamily="34" charset="0"/>
              <a:buNone/>
              <a:defRPr/>
            </a:pPr>
            <a:endParaRPr lang="en-US" dirty="0"/>
          </a:p>
          <a:p>
            <a:pPr fontAlgn="auto">
              <a:spcAft>
                <a:spcPts val="0"/>
              </a:spcAft>
              <a:buFont typeface="Arial" pitchFamily="34" charset="0"/>
              <a:buChar char="•"/>
              <a:defRPr/>
            </a:pPr>
            <a:endParaRPr lang="en-GB" dirty="0" smtClean="0"/>
          </a:p>
          <a:p>
            <a:pPr fontAlgn="auto">
              <a:spcAft>
                <a:spcPts val="0"/>
              </a:spcAft>
              <a:buFont typeface="Arial" pitchFamily="34" charset="0"/>
              <a:buNone/>
              <a:defRPr/>
            </a:pPr>
            <a:endParaRPr lang="en-US" dirty="0"/>
          </a:p>
          <a:p>
            <a:pPr fontAlgn="auto">
              <a:spcAft>
                <a:spcPts val="0"/>
              </a:spcAft>
              <a:buFont typeface="Arial" pitchFamily="34" charset="0"/>
              <a:buNone/>
              <a:defRPr/>
            </a:pPr>
            <a:endParaRPr lang="en-US" dirty="0"/>
          </a:p>
        </p:txBody>
      </p:sp>
      <p:graphicFrame>
        <p:nvGraphicFramePr>
          <p:cNvPr id="13314" name="Object 2"/>
          <p:cNvGraphicFramePr>
            <a:graphicFrameLocks noChangeAspect="1"/>
          </p:cNvGraphicFramePr>
          <p:nvPr/>
        </p:nvGraphicFramePr>
        <p:xfrm>
          <a:off x="250825" y="6308725"/>
          <a:ext cx="1252538" cy="290513"/>
        </p:xfrm>
        <a:graphic>
          <a:graphicData uri="http://schemas.openxmlformats.org/presentationml/2006/ole">
            <p:oleObj spid="_x0000_s13314" r:id="rId4" imgW="9600000" imgH="1028844" progId="">
              <p:embed/>
            </p:oleObj>
          </a:graphicData>
        </a:graphic>
      </p:graphicFrame>
      <p:graphicFrame>
        <p:nvGraphicFramePr>
          <p:cNvPr id="13313" name="Object 1"/>
          <p:cNvGraphicFramePr>
            <a:graphicFrameLocks noChangeAspect="1"/>
          </p:cNvGraphicFramePr>
          <p:nvPr/>
        </p:nvGraphicFramePr>
        <p:xfrm>
          <a:off x="1547813" y="6165850"/>
          <a:ext cx="762000" cy="504825"/>
        </p:xfrm>
        <a:graphic>
          <a:graphicData uri="http://schemas.openxmlformats.org/presentationml/2006/ole">
            <p:oleObj spid="_x0000_s13313" r:id="rId5" imgW="6287378" imgH="4191585" progId="">
              <p:embed/>
            </p:oleObj>
          </a:graphicData>
        </a:graphic>
      </p:graphicFrame>
      <p:sp>
        <p:nvSpPr>
          <p:cNvPr id="13317"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13318"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259632" y="764704"/>
          <a:ext cx="6552728" cy="51125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242" name="Object 2"/>
          <p:cNvGraphicFramePr>
            <a:graphicFrameLocks noChangeAspect="1"/>
          </p:cNvGraphicFramePr>
          <p:nvPr/>
        </p:nvGraphicFramePr>
        <p:xfrm>
          <a:off x="179388" y="6237288"/>
          <a:ext cx="1079500" cy="250825"/>
        </p:xfrm>
        <a:graphic>
          <a:graphicData uri="http://schemas.openxmlformats.org/presentationml/2006/ole">
            <p:oleObj spid="_x0000_s10242" r:id="rId5" imgW="9600000" imgH="1028844" progId="">
              <p:embed/>
            </p:oleObj>
          </a:graphicData>
        </a:graphic>
      </p:graphicFrame>
      <p:graphicFrame>
        <p:nvGraphicFramePr>
          <p:cNvPr id="10241" name="Object 1"/>
          <p:cNvGraphicFramePr>
            <a:graphicFrameLocks noChangeAspect="1"/>
          </p:cNvGraphicFramePr>
          <p:nvPr/>
        </p:nvGraphicFramePr>
        <p:xfrm>
          <a:off x="1403350" y="6165850"/>
          <a:ext cx="576263" cy="381000"/>
        </p:xfrm>
        <a:graphic>
          <a:graphicData uri="http://schemas.openxmlformats.org/presentationml/2006/ole">
            <p:oleObj spid="_x0000_s10241" r:id="rId6" imgW="6287378" imgH="4191585" progId="">
              <p:embed/>
            </p:oleObj>
          </a:graphicData>
        </a:graphic>
      </p:graphicFrame>
      <p:sp>
        <p:nvSpPr>
          <p:cNvPr id="10244"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10245"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GB" smtClean="0"/>
              <a:t>Findings</a:t>
            </a:r>
            <a:endParaRPr lang="en-US" smtClean="0"/>
          </a:p>
        </p:txBody>
      </p:sp>
      <p:sp>
        <p:nvSpPr>
          <p:cNvPr id="9220" name="Content Placeholder 2"/>
          <p:cNvSpPr>
            <a:spLocks noGrp="1"/>
          </p:cNvSpPr>
          <p:nvPr>
            <p:ph idx="1"/>
          </p:nvPr>
        </p:nvSpPr>
        <p:spPr/>
        <p:txBody>
          <a:bodyPr/>
          <a:lstStyle/>
          <a:p>
            <a:r>
              <a:rPr lang="en-GB" smtClean="0"/>
              <a:t>26 out of 146 receiving Healthy Start vouchers</a:t>
            </a:r>
          </a:p>
          <a:p>
            <a:r>
              <a:rPr lang="en-GB" smtClean="0"/>
              <a:t>14 of the 26 do not claim the vitamins</a:t>
            </a:r>
          </a:p>
          <a:p>
            <a:r>
              <a:rPr lang="en-GB" smtClean="0"/>
              <a:t>In pregnancy 34 parents purchased/ or had purchased other pregnancy related vitamins</a:t>
            </a:r>
          </a:p>
          <a:p>
            <a:r>
              <a:rPr lang="en-GB" smtClean="0"/>
              <a:t>10 parents bought children’s vitamins containing vitamin D</a:t>
            </a:r>
          </a:p>
          <a:p>
            <a:r>
              <a:rPr lang="en-GB" smtClean="0"/>
              <a:t>Of these 3 were receiving Healthy Start vouchers</a:t>
            </a:r>
          </a:p>
          <a:p>
            <a:endParaRPr lang="en-US" smtClean="0"/>
          </a:p>
          <a:p>
            <a:endParaRPr lang="en-US" smtClean="0"/>
          </a:p>
          <a:p>
            <a:endParaRPr lang="en-GB" smtClean="0"/>
          </a:p>
          <a:p>
            <a:endParaRPr lang="en-GB" smtClean="0"/>
          </a:p>
          <a:p>
            <a:endParaRPr lang="en-GB" smtClean="0"/>
          </a:p>
          <a:p>
            <a:endParaRPr lang="en-GB" smtClean="0"/>
          </a:p>
        </p:txBody>
      </p:sp>
      <p:graphicFrame>
        <p:nvGraphicFramePr>
          <p:cNvPr id="9218" name="Object 2"/>
          <p:cNvGraphicFramePr>
            <a:graphicFrameLocks noChangeAspect="1"/>
          </p:cNvGraphicFramePr>
          <p:nvPr/>
        </p:nvGraphicFramePr>
        <p:xfrm>
          <a:off x="179388" y="6308725"/>
          <a:ext cx="1008062" cy="234950"/>
        </p:xfrm>
        <a:graphic>
          <a:graphicData uri="http://schemas.openxmlformats.org/presentationml/2006/ole">
            <p:oleObj spid="_x0000_s9218" r:id="rId4" imgW="9600000" imgH="1028844" progId="">
              <p:embed/>
            </p:oleObj>
          </a:graphicData>
        </a:graphic>
      </p:graphicFrame>
      <p:graphicFrame>
        <p:nvGraphicFramePr>
          <p:cNvPr id="9217" name="Object 1"/>
          <p:cNvGraphicFramePr>
            <a:graphicFrameLocks noChangeAspect="1"/>
          </p:cNvGraphicFramePr>
          <p:nvPr/>
        </p:nvGraphicFramePr>
        <p:xfrm>
          <a:off x="1331913" y="6237288"/>
          <a:ext cx="542925" cy="360362"/>
        </p:xfrm>
        <a:graphic>
          <a:graphicData uri="http://schemas.openxmlformats.org/presentationml/2006/ole">
            <p:oleObj spid="_x0000_s9217" r:id="rId5" imgW="6287378" imgH="4191585" progId="">
              <p:embed/>
            </p:oleObj>
          </a:graphicData>
        </a:graphic>
      </p:graphicFrame>
      <p:sp>
        <p:nvSpPr>
          <p:cNvPr id="9221"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9222"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noGrp="1"/>
          </p:cNvGraphicFramePr>
          <p:nvPr>
            <p:ph idx="4294967295"/>
          </p:nvPr>
        </p:nvGraphicFramePr>
        <p:xfrm>
          <a:off x="683568" y="620688"/>
          <a:ext cx="7546032" cy="55054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170" name="Object 2"/>
          <p:cNvGraphicFramePr>
            <a:graphicFrameLocks noChangeAspect="1"/>
          </p:cNvGraphicFramePr>
          <p:nvPr/>
        </p:nvGraphicFramePr>
        <p:xfrm>
          <a:off x="179388" y="6165850"/>
          <a:ext cx="1243012" cy="287338"/>
        </p:xfrm>
        <a:graphic>
          <a:graphicData uri="http://schemas.openxmlformats.org/presentationml/2006/ole">
            <p:oleObj spid="_x0000_s7170" r:id="rId5" imgW="9600000" imgH="1028844" progId="">
              <p:embed/>
            </p:oleObj>
          </a:graphicData>
        </a:graphic>
      </p:graphicFrame>
      <p:graphicFrame>
        <p:nvGraphicFramePr>
          <p:cNvPr id="7169" name="Object 1"/>
          <p:cNvGraphicFramePr>
            <a:graphicFrameLocks noChangeAspect="1"/>
          </p:cNvGraphicFramePr>
          <p:nvPr/>
        </p:nvGraphicFramePr>
        <p:xfrm>
          <a:off x="1476375" y="6092825"/>
          <a:ext cx="647700" cy="430213"/>
        </p:xfrm>
        <a:graphic>
          <a:graphicData uri="http://schemas.openxmlformats.org/presentationml/2006/ole">
            <p:oleObj spid="_x0000_s7169" r:id="rId6" imgW="6287378" imgH="4191585" progId="">
              <p:embed/>
            </p:oleObj>
          </a:graphicData>
        </a:graphic>
      </p:graphicFrame>
      <p:sp>
        <p:nvSpPr>
          <p:cNvPr id="7172"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7173"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p:txBody>
          <a:bodyPr/>
          <a:lstStyle/>
          <a:p>
            <a:r>
              <a:rPr lang="en-GB" smtClean="0"/>
              <a:t>Significant Findings</a:t>
            </a:r>
            <a:endParaRPr lang="en-US" smtClean="0"/>
          </a:p>
        </p:txBody>
      </p:sp>
      <p:sp>
        <p:nvSpPr>
          <p:cNvPr id="6148" name="Content Placeholder 2"/>
          <p:cNvSpPr>
            <a:spLocks noGrp="1"/>
          </p:cNvSpPr>
          <p:nvPr>
            <p:ph idx="1"/>
          </p:nvPr>
        </p:nvSpPr>
        <p:spPr/>
        <p:txBody>
          <a:bodyPr/>
          <a:lstStyle/>
          <a:p>
            <a:r>
              <a:rPr lang="en-GB" smtClean="0"/>
              <a:t>Only 76 out of 146 parents had had someone discuss Healthy Start with them</a:t>
            </a:r>
          </a:p>
          <a:p>
            <a:r>
              <a:rPr lang="en-GB" smtClean="0"/>
              <a:t>24 families appeared to be entitled to Healthy Start and needed to apply</a:t>
            </a:r>
          </a:p>
          <a:p>
            <a:r>
              <a:rPr lang="en-GB" smtClean="0"/>
              <a:t>4 families needed to chase their applications</a:t>
            </a:r>
          </a:p>
          <a:p>
            <a:endParaRPr lang="en-US" smtClean="0"/>
          </a:p>
        </p:txBody>
      </p:sp>
      <p:graphicFrame>
        <p:nvGraphicFramePr>
          <p:cNvPr id="6146" name="Object 2"/>
          <p:cNvGraphicFramePr>
            <a:graphicFrameLocks noChangeAspect="1"/>
          </p:cNvGraphicFramePr>
          <p:nvPr/>
        </p:nvGraphicFramePr>
        <p:xfrm>
          <a:off x="323850" y="6165850"/>
          <a:ext cx="1554163" cy="358775"/>
        </p:xfrm>
        <a:graphic>
          <a:graphicData uri="http://schemas.openxmlformats.org/presentationml/2006/ole">
            <p:oleObj spid="_x0000_s6146" r:id="rId4" imgW="9600000" imgH="1028844" progId="">
              <p:embed/>
            </p:oleObj>
          </a:graphicData>
        </a:graphic>
      </p:graphicFrame>
      <p:graphicFrame>
        <p:nvGraphicFramePr>
          <p:cNvPr id="6145" name="Object 1"/>
          <p:cNvGraphicFramePr>
            <a:graphicFrameLocks noChangeAspect="1"/>
          </p:cNvGraphicFramePr>
          <p:nvPr/>
        </p:nvGraphicFramePr>
        <p:xfrm>
          <a:off x="1908175" y="6092825"/>
          <a:ext cx="719138" cy="477838"/>
        </p:xfrm>
        <a:graphic>
          <a:graphicData uri="http://schemas.openxmlformats.org/presentationml/2006/ole">
            <p:oleObj spid="_x0000_s6145" r:id="rId5" imgW="6287378" imgH="4191585" progId="">
              <p:embed/>
            </p:oleObj>
          </a:graphicData>
        </a:graphic>
      </p:graphicFrame>
      <p:sp>
        <p:nvSpPr>
          <p:cNvPr id="6149"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6150"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Parent’s preferences for stockists of vitamins</a:t>
            </a:r>
            <a:endParaRPr lang="en-US" dirty="0"/>
          </a:p>
        </p:txBody>
      </p:sp>
      <p:sp>
        <p:nvSpPr>
          <p:cNvPr id="5124" name="Content Placeholder 2"/>
          <p:cNvSpPr>
            <a:spLocks noGrp="1"/>
          </p:cNvSpPr>
          <p:nvPr>
            <p:ph idx="1"/>
          </p:nvPr>
        </p:nvSpPr>
        <p:spPr/>
        <p:txBody>
          <a:bodyPr/>
          <a:lstStyle/>
          <a:p>
            <a:pPr>
              <a:buFont typeface="Arial" charset="0"/>
              <a:buNone/>
            </a:pPr>
            <a:r>
              <a:rPr lang="en-GB" smtClean="0"/>
              <a:t> 	</a:t>
            </a:r>
          </a:p>
          <a:p>
            <a:pPr>
              <a:buFont typeface="Arial" charset="0"/>
              <a:buNone/>
            </a:pPr>
            <a:r>
              <a:rPr lang="en-GB" smtClean="0"/>
              <a:t>     The most common place:</a:t>
            </a:r>
          </a:p>
          <a:p>
            <a:r>
              <a:rPr lang="en-GB" smtClean="0"/>
              <a:t>Supermarket including supermarket pharmacy</a:t>
            </a:r>
          </a:p>
          <a:p>
            <a:r>
              <a:rPr lang="en-GB" smtClean="0"/>
              <a:t>Community Pharmacy</a:t>
            </a:r>
          </a:p>
          <a:p>
            <a:r>
              <a:rPr lang="en-GB" smtClean="0"/>
              <a:t>General Practitioner’s surgery</a:t>
            </a:r>
          </a:p>
          <a:p>
            <a:r>
              <a:rPr lang="en-GB" smtClean="0"/>
              <a:t>Health Centre</a:t>
            </a:r>
            <a:endParaRPr lang="en-US" smtClean="0"/>
          </a:p>
        </p:txBody>
      </p:sp>
      <p:graphicFrame>
        <p:nvGraphicFramePr>
          <p:cNvPr id="5122" name="Object 2"/>
          <p:cNvGraphicFramePr>
            <a:graphicFrameLocks noChangeAspect="1"/>
          </p:cNvGraphicFramePr>
          <p:nvPr/>
        </p:nvGraphicFramePr>
        <p:xfrm>
          <a:off x="395288" y="6092825"/>
          <a:ext cx="1223962" cy="284163"/>
        </p:xfrm>
        <a:graphic>
          <a:graphicData uri="http://schemas.openxmlformats.org/presentationml/2006/ole">
            <p:oleObj spid="_x0000_s5122" r:id="rId4" imgW="9600000" imgH="1028844" progId="">
              <p:embed/>
            </p:oleObj>
          </a:graphicData>
        </a:graphic>
      </p:graphicFrame>
      <p:graphicFrame>
        <p:nvGraphicFramePr>
          <p:cNvPr id="5121" name="Object 1"/>
          <p:cNvGraphicFramePr>
            <a:graphicFrameLocks noChangeAspect="1"/>
          </p:cNvGraphicFramePr>
          <p:nvPr/>
        </p:nvGraphicFramePr>
        <p:xfrm>
          <a:off x="1692275" y="6021388"/>
          <a:ext cx="647700" cy="428625"/>
        </p:xfrm>
        <a:graphic>
          <a:graphicData uri="http://schemas.openxmlformats.org/presentationml/2006/ole">
            <p:oleObj spid="_x0000_s5121" r:id="rId5" imgW="6287378" imgH="4191585" progId="">
              <p:embed/>
            </p:oleObj>
          </a:graphicData>
        </a:graphic>
      </p:graphicFrame>
      <p:sp>
        <p:nvSpPr>
          <p:cNvPr id="5125"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5126"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Different Practices of Health Professionals</a:t>
            </a:r>
            <a:endParaRPr lang="en-US" dirty="0"/>
          </a:p>
        </p:txBody>
      </p:sp>
      <p:sp>
        <p:nvSpPr>
          <p:cNvPr id="4100" name="Content Placeholder 2"/>
          <p:cNvSpPr>
            <a:spLocks noGrp="1"/>
          </p:cNvSpPr>
          <p:nvPr>
            <p:ph idx="1"/>
          </p:nvPr>
        </p:nvSpPr>
        <p:spPr/>
        <p:txBody>
          <a:bodyPr/>
          <a:lstStyle/>
          <a:p>
            <a:endParaRPr lang="en-GB" smtClean="0"/>
          </a:p>
          <a:p>
            <a:r>
              <a:rPr lang="en-GB" smtClean="0"/>
              <a:t>Serological testing whole population</a:t>
            </a:r>
          </a:p>
          <a:p>
            <a:r>
              <a:rPr lang="en-GB" smtClean="0"/>
              <a:t>Symptomatic investigations</a:t>
            </a:r>
          </a:p>
          <a:p>
            <a:r>
              <a:rPr lang="en-GB" smtClean="0"/>
              <a:t>Treat universally with Vitamin D</a:t>
            </a:r>
          </a:p>
          <a:p>
            <a:r>
              <a:rPr lang="en-GB" smtClean="0"/>
              <a:t>Do nothing</a:t>
            </a:r>
            <a:endParaRPr lang="en-US" smtClean="0"/>
          </a:p>
        </p:txBody>
      </p:sp>
      <p:graphicFrame>
        <p:nvGraphicFramePr>
          <p:cNvPr id="4098" name="Object 2"/>
          <p:cNvGraphicFramePr>
            <a:graphicFrameLocks noChangeAspect="1"/>
          </p:cNvGraphicFramePr>
          <p:nvPr/>
        </p:nvGraphicFramePr>
        <p:xfrm>
          <a:off x="250825" y="6308725"/>
          <a:ext cx="1243013" cy="288925"/>
        </p:xfrm>
        <a:graphic>
          <a:graphicData uri="http://schemas.openxmlformats.org/presentationml/2006/ole">
            <p:oleObj spid="_x0000_s4098" r:id="rId4" imgW="9600000" imgH="1028844" progId="">
              <p:embed/>
            </p:oleObj>
          </a:graphicData>
        </a:graphic>
      </p:graphicFrame>
      <p:graphicFrame>
        <p:nvGraphicFramePr>
          <p:cNvPr id="4097" name="Object 1"/>
          <p:cNvGraphicFramePr>
            <a:graphicFrameLocks noChangeAspect="1"/>
          </p:cNvGraphicFramePr>
          <p:nvPr/>
        </p:nvGraphicFramePr>
        <p:xfrm>
          <a:off x="1908175" y="6237288"/>
          <a:ext cx="576263" cy="381000"/>
        </p:xfrm>
        <a:graphic>
          <a:graphicData uri="http://schemas.openxmlformats.org/presentationml/2006/ole">
            <p:oleObj spid="_x0000_s4097" r:id="rId5" imgW="6287378" imgH="4191585" progId="">
              <p:embed/>
            </p:oleObj>
          </a:graphicData>
        </a:graphic>
      </p:graphicFrame>
      <p:sp>
        <p:nvSpPr>
          <p:cNvPr id="4101"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4102"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p:txBody>
          <a:bodyPr/>
          <a:lstStyle/>
          <a:p>
            <a:r>
              <a:rPr lang="en-GB" smtClean="0"/>
              <a:t>Issues from study</a:t>
            </a:r>
            <a:endParaRPr lang="en-US" smtClean="0"/>
          </a:p>
        </p:txBody>
      </p:sp>
      <p:sp>
        <p:nvSpPr>
          <p:cNvPr id="3" name="Content Placeholder 2"/>
          <p:cNvSpPr>
            <a:spLocks noGrp="1"/>
          </p:cNvSpPr>
          <p:nvPr>
            <p:ph idx="1"/>
          </p:nvPr>
        </p:nvSpPr>
        <p:spPr/>
        <p:txBody>
          <a:bodyPr rtlCol="0">
            <a:normAutofit fontScale="85000" lnSpcReduction="10000"/>
          </a:bodyPr>
          <a:lstStyle/>
          <a:p>
            <a:pPr fontAlgn="auto">
              <a:spcAft>
                <a:spcPts val="0"/>
              </a:spcAft>
              <a:buFont typeface="Arial" pitchFamily="34" charset="0"/>
              <a:buChar char="•"/>
              <a:defRPr/>
            </a:pPr>
            <a:r>
              <a:rPr lang="en-GB" dirty="0" smtClean="0"/>
              <a:t>Access to vitamins currently an issue</a:t>
            </a:r>
          </a:p>
          <a:p>
            <a:pPr fontAlgn="auto">
              <a:spcAft>
                <a:spcPts val="0"/>
              </a:spcAft>
              <a:buFont typeface="Arial" pitchFamily="34" charset="0"/>
              <a:buNone/>
              <a:defRPr/>
            </a:pPr>
            <a:r>
              <a:rPr lang="en-GB" dirty="0" smtClean="0"/>
              <a:t>    (stocks in Health centres, manufacturers supply)</a:t>
            </a:r>
          </a:p>
          <a:p>
            <a:pPr fontAlgn="auto">
              <a:spcAft>
                <a:spcPts val="0"/>
              </a:spcAft>
              <a:buFont typeface="Arial" pitchFamily="34" charset="0"/>
              <a:buChar char="•"/>
              <a:defRPr/>
            </a:pPr>
            <a:r>
              <a:rPr lang="en-GB" dirty="0" smtClean="0"/>
              <a:t>Parents not aware it is a voucher – no value</a:t>
            </a:r>
          </a:p>
          <a:p>
            <a:pPr fontAlgn="auto">
              <a:spcAft>
                <a:spcPts val="0"/>
              </a:spcAft>
              <a:buFont typeface="Arial" pitchFamily="34" charset="0"/>
              <a:buChar char="•"/>
              <a:defRPr/>
            </a:pPr>
            <a:r>
              <a:rPr lang="en-GB" dirty="0" smtClean="0"/>
              <a:t>Professionals poorly informed (Lack of CPD, training)</a:t>
            </a:r>
          </a:p>
          <a:p>
            <a:pPr fontAlgn="auto">
              <a:spcAft>
                <a:spcPts val="0"/>
              </a:spcAft>
              <a:buFont typeface="Arial" pitchFamily="34" charset="0"/>
              <a:buChar char="•"/>
              <a:defRPr/>
            </a:pPr>
            <a:r>
              <a:rPr lang="en-GB" dirty="0" smtClean="0"/>
              <a:t>Healthy Start &amp; vitamin D do not appear in service specifications – not part of job!</a:t>
            </a:r>
          </a:p>
          <a:p>
            <a:pPr fontAlgn="auto">
              <a:spcAft>
                <a:spcPts val="0"/>
              </a:spcAft>
              <a:buFont typeface="Arial" pitchFamily="34" charset="0"/>
              <a:buChar char="•"/>
              <a:defRPr/>
            </a:pPr>
            <a:r>
              <a:rPr lang="en-GB" dirty="0" smtClean="0"/>
              <a:t>No follow up by professionals following application</a:t>
            </a:r>
          </a:p>
          <a:p>
            <a:pPr fontAlgn="auto">
              <a:spcAft>
                <a:spcPts val="0"/>
              </a:spcAft>
              <a:buFont typeface="Arial" pitchFamily="34" charset="0"/>
              <a:buChar char="•"/>
              <a:defRPr/>
            </a:pPr>
            <a:r>
              <a:rPr lang="en-GB" dirty="0" smtClean="0"/>
              <a:t>Time issues for professionals</a:t>
            </a:r>
          </a:p>
          <a:p>
            <a:pPr fontAlgn="auto">
              <a:spcAft>
                <a:spcPts val="0"/>
              </a:spcAft>
              <a:buFont typeface="Arial" pitchFamily="34" charset="0"/>
              <a:buChar char="•"/>
              <a:defRPr/>
            </a:pPr>
            <a:r>
              <a:rPr lang="en-GB" dirty="0" smtClean="0"/>
              <a:t>Professionals making judgements about income levels</a:t>
            </a:r>
            <a:endParaRPr lang="en-US" dirty="0"/>
          </a:p>
        </p:txBody>
      </p:sp>
      <p:graphicFrame>
        <p:nvGraphicFramePr>
          <p:cNvPr id="2050" name="Object 2"/>
          <p:cNvGraphicFramePr>
            <a:graphicFrameLocks noChangeAspect="1"/>
          </p:cNvGraphicFramePr>
          <p:nvPr/>
        </p:nvGraphicFramePr>
        <p:xfrm>
          <a:off x="179388" y="6237288"/>
          <a:ext cx="1296987" cy="300037"/>
        </p:xfrm>
        <a:graphic>
          <a:graphicData uri="http://schemas.openxmlformats.org/presentationml/2006/ole">
            <p:oleObj spid="_x0000_s2050" r:id="rId4" imgW="9600000" imgH="1028844" progId="">
              <p:embed/>
            </p:oleObj>
          </a:graphicData>
        </a:graphic>
      </p:graphicFrame>
      <p:graphicFrame>
        <p:nvGraphicFramePr>
          <p:cNvPr id="2049" name="Object 1"/>
          <p:cNvGraphicFramePr>
            <a:graphicFrameLocks noChangeAspect="1"/>
          </p:cNvGraphicFramePr>
          <p:nvPr/>
        </p:nvGraphicFramePr>
        <p:xfrm>
          <a:off x="1979613" y="6165850"/>
          <a:ext cx="652462" cy="431800"/>
        </p:xfrm>
        <a:graphic>
          <a:graphicData uri="http://schemas.openxmlformats.org/presentationml/2006/ole">
            <p:oleObj spid="_x0000_s2049" r:id="rId5" imgW="6287378" imgH="4191585" progId="">
              <p:embed/>
            </p:oleObj>
          </a:graphicData>
        </a:graphic>
      </p:graphicFrame>
      <p:sp>
        <p:nvSpPr>
          <p:cNvPr id="2053"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2054" name="Rectangle 4"/>
          <p:cNvSpPr>
            <a:spLocks noChangeArrowheads="1"/>
          </p:cNvSpPr>
          <p:nvPr/>
        </p:nvSpPr>
        <p:spPr bwMode="auto">
          <a:xfrm>
            <a:off x="0" y="1323975"/>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spTree>
  </p:cSld>
  <p:clrMapOvr>
    <a:masterClrMapping/>
  </p:clrMapOvr>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TotalTime>
  <Words>426</Words>
  <Application>Microsoft Office PowerPoint</Application>
  <PresentationFormat>On-screen Show (4:3)</PresentationFormat>
  <Paragraphs>71</Paragraphs>
  <Slides>10</Slides>
  <Notes>10</Notes>
  <HiddenSlides>0</HiddenSlides>
  <MMClips>0</MMClips>
  <ScaleCrop>false</ScaleCrop>
  <HeadingPairs>
    <vt:vector size="8" baseType="variant">
      <vt:variant>
        <vt:lpstr>Fonts Used</vt:lpstr>
      </vt:variant>
      <vt:variant>
        <vt:i4>2</vt:i4>
      </vt:variant>
      <vt:variant>
        <vt:lpstr>Design Template</vt:lpstr>
      </vt:variant>
      <vt:variant>
        <vt:i4>1</vt:i4>
      </vt:variant>
      <vt:variant>
        <vt:lpstr>Embedded OLE Servers</vt:lpstr>
      </vt:variant>
      <vt:variant>
        <vt:i4>0</vt:i4>
      </vt:variant>
      <vt:variant>
        <vt:lpstr>Slide Titles</vt:lpstr>
      </vt:variant>
      <vt:variant>
        <vt:i4>10</vt:i4>
      </vt:variant>
    </vt:vector>
  </HeadingPairs>
  <TitlesOfParts>
    <vt:vector size="13" baseType="lpstr">
      <vt:lpstr>Calibri</vt:lpstr>
      <vt:lpstr>Arial</vt:lpstr>
      <vt:lpstr>Office Theme</vt:lpstr>
      <vt:lpstr>Are parents getting advice about Healthy Start and Vitamin D?</vt:lpstr>
      <vt:lpstr>Qualitative study of parent’s views</vt:lpstr>
      <vt:lpstr>Slide 3</vt:lpstr>
      <vt:lpstr>Findings</vt:lpstr>
      <vt:lpstr>Slide 5</vt:lpstr>
      <vt:lpstr>Significant Findings</vt:lpstr>
      <vt:lpstr>Parent’s preferences for stockists of vitamins</vt:lpstr>
      <vt:lpstr>Different Practices of Health Professionals</vt:lpstr>
      <vt:lpstr>Issues from study</vt:lpstr>
      <vt:lpstr>Possible next steps depending on HIA</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parents getting advice about Healthy Start and Vitamin D?</dc:title>
  <dc:creator>Home</dc:creator>
  <cp:lastModifiedBy>SJagatia</cp:lastModifiedBy>
  <cp:revision>12</cp:revision>
  <dcterms:created xsi:type="dcterms:W3CDTF">2011-07-28T18:52:15Z</dcterms:created>
  <dcterms:modified xsi:type="dcterms:W3CDTF">2011-07-05T10:14:22Z</dcterms:modified>
</cp:coreProperties>
</file>